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dfae008b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dfae008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dfae008b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dfae008b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6dfae008b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dfae008b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dfae008b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dfae008b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6dfae008b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dfae008b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dfae008b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dfae008b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dfae008b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dfae008b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6dfae008b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dfae008b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6dfae008b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dfae008b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dfae008b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dfae008b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6dfae008b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dfae008b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dfae008b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dfae008b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6dfae008b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dfae008b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dfae008b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dfae008b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6dfae008b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dfae008b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dfae008b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dfae008b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dfae008b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dfae008b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6dfae008b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dfae008b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6dfae008b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6dfae008b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6dfae008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dfae008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6dfae008b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dfae008b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dfae008b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dfae008b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6dfae008b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dfae008b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6dfae008b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dfae008b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 Detection Problem</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Study Oriented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 name="Google Shape;117;p22"/>
          <p:cNvPicPr preferRelativeResize="0"/>
          <p:nvPr/>
        </p:nvPicPr>
        <p:blipFill>
          <a:blip r:embed="rId3">
            <a:alphaModFix/>
          </a:blip>
          <a:stretch>
            <a:fillRect/>
          </a:stretch>
        </p:blipFill>
        <p:spPr>
          <a:xfrm>
            <a:off x="83700" y="909075"/>
            <a:ext cx="8976625" cy="332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txBox="1"/>
          <p:nvPr>
            <p:ph idx="1" type="body"/>
          </p:nvPr>
        </p:nvSpPr>
        <p:spPr>
          <a:xfrm>
            <a:off x="311700" y="4019325"/>
            <a:ext cx="8520600" cy="70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With far fewer but higher quality ROIs, R-CNN run faster and more accurate than the sliding windows.</a:t>
            </a:r>
            <a:endParaRPr/>
          </a:p>
        </p:txBody>
      </p:sp>
      <p:pic>
        <p:nvPicPr>
          <p:cNvPr id="124" name="Google Shape;124;p23"/>
          <p:cNvPicPr preferRelativeResize="0"/>
          <p:nvPr/>
        </p:nvPicPr>
        <p:blipFill>
          <a:blip r:embed="rId3">
            <a:alphaModFix/>
          </a:blip>
          <a:stretch>
            <a:fillRect/>
          </a:stretch>
        </p:blipFill>
        <p:spPr>
          <a:xfrm>
            <a:off x="311700" y="291626"/>
            <a:ext cx="8520598" cy="34170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a:r>
            <a:r>
              <a:rPr lang="en"/>
              <a:t>y b</a:t>
            </a:r>
            <a:r>
              <a:rPr lang="en"/>
              <a:t>oundary box regressor?</a:t>
            </a:r>
            <a:endParaRPr/>
          </a:p>
          <a:p>
            <a:pPr indent="0" lvl="0" marL="0" rtl="0" algn="l">
              <a:spcBef>
                <a:spcPts val="0"/>
              </a:spcBef>
              <a:spcAft>
                <a:spcPts val="0"/>
              </a:spcAft>
              <a:buNone/>
            </a:pPr>
            <a:r>
              <a:t/>
            </a:r>
            <a:endParaRPr/>
          </a:p>
        </p:txBody>
      </p:sp>
      <p:sp>
        <p:nvSpPr>
          <p:cNvPr id="130" name="Google Shape;130;p24"/>
          <p:cNvSpPr txBox="1"/>
          <p:nvPr>
            <p:ph idx="1" type="body"/>
          </p:nvPr>
        </p:nvSpPr>
        <p:spPr>
          <a:xfrm>
            <a:off x="6423275" y="1279388"/>
            <a:ext cx="249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Because region proposal methods are computation intense. To speed up the process, we often pick a less expensive region proposal method to create ROIs followed by a linear regressor (using fully connected layers) to refine the boundary box further.</a:t>
            </a:r>
            <a:endParaRPr/>
          </a:p>
        </p:txBody>
      </p:sp>
      <p:pic>
        <p:nvPicPr>
          <p:cNvPr id="131" name="Google Shape;131;p24"/>
          <p:cNvPicPr preferRelativeResize="0"/>
          <p:nvPr/>
        </p:nvPicPr>
        <p:blipFill>
          <a:blip r:embed="rId3">
            <a:alphaModFix/>
          </a:blip>
          <a:stretch>
            <a:fillRect/>
          </a:stretch>
        </p:blipFill>
        <p:spPr>
          <a:xfrm>
            <a:off x="311688" y="1315938"/>
            <a:ext cx="5895975" cy="3343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R-CNN</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Georgia"/>
              <a:buChar char="-"/>
            </a:pPr>
            <a:r>
              <a:rPr b="1" lang="en" sz="1600">
                <a:solidFill>
                  <a:schemeClr val="dk1"/>
                </a:solidFill>
                <a:highlight>
                  <a:srgbClr val="FFFFFF"/>
                </a:highlight>
                <a:latin typeface="Georgia"/>
                <a:ea typeface="Georgia"/>
                <a:cs typeface="Georgia"/>
                <a:sym typeface="Georgia"/>
              </a:rPr>
              <a:t>R-CNN </a:t>
            </a:r>
            <a:r>
              <a:rPr b="1" lang="en" sz="1600">
                <a:solidFill>
                  <a:schemeClr val="dk1"/>
                </a:solidFill>
                <a:highlight>
                  <a:srgbClr val="FFFFFF"/>
                </a:highlight>
                <a:latin typeface="Georgia"/>
                <a:ea typeface="Georgia"/>
                <a:cs typeface="Georgia"/>
                <a:sym typeface="Georgia"/>
              </a:rPr>
              <a:t>is slow in training &amp; inference</a:t>
            </a:r>
            <a:endParaRPr b="1"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If we have 2,000 proposals, each of them is processed by a CNN separately, i.e. we repeat feature extractions 2,000 times for different ROIs.</a:t>
            </a:r>
            <a:endParaRPr sz="1600">
              <a:solidFill>
                <a:schemeClr val="dk1"/>
              </a:solidFill>
              <a:highlight>
                <a:srgbClr val="FFFFFF"/>
              </a:highlight>
              <a:latin typeface="Georgia"/>
              <a:ea typeface="Georgia"/>
              <a:cs typeface="Georgia"/>
              <a:sym typeface="Georgia"/>
            </a:endParaRPr>
          </a:p>
          <a:p>
            <a:pPr indent="0" lvl="0" marL="457200" rtl="0" algn="l">
              <a:spcBef>
                <a:spcPts val="1600"/>
              </a:spcBef>
              <a:spcAft>
                <a:spcPts val="0"/>
              </a:spcAft>
              <a:buNone/>
            </a:pPr>
            <a:r>
              <a:rPr b="1" lang="en" sz="1600">
                <a:solidFill>
                  <a:schemeClr val="dk1"/>
                </a:solidFill>
                <a:highlight>
                  <a:srgbClr val="FFFFFF"/>
                </a:highlight>
                <a:latin typeface="Georgia"/>
                <a:ea typeface="Georgia"/>
                <a:cs typeface="Georgia"/>
                <a:sym typeface="Georgia"/>
              </a:rPr>
              <a:t>Solution : Fast R- CNNs</a:t>
            </a:r>
            <a:endParaRPr b="1" sz="1600">
              <a:solidFill>
                <a:schemeClr val="dk1"/>
              </a:solidFill>
              <a:highlight>
                <a:srgbClr val="FFFFFF"/>
              </a:highlight>
              <a:latin typeface="Georgia"/>
              <a:ea typeface="Georgia"/>
              <a:cs typeface="Georgia"/>
              <a:sym typeface="Georgia"/>
            </a:endParaRPr>
          </a:p>
          <a:p>
            <a:pPr indent="-330200" lvl="0" marL="457200" rtl="0" algn="l">
              <a:spcBef>
                <a:spcPts val="160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Instead of extracting features for each image patch from scratch, we use a </a:t>
            </a:r>
            <a:r>
              <a:rPr b="1" lang="en" sz="1600">
                <a:solidFill>
                  <a:schemeClr val="dk1"/>
                </a:solidFill>
                <a:highlight>
                  <a:srgbClr val="FFFFFF"/>
                </a:highlight>
                <a:latin typeface="Georgia"/>
                <a:ea typeface="Georgia"/>
                <a:cs typeface="Georgia"/>
                <a:sym typeface="Georgia"/>
              </a:rPr>
              <a:t>feature extractor</a:t>
            </a:r>
            <a:r>
              <a:rPr lang="en" sz="1600">
                <a:solidFill>
                  <a:schemeClr val="dk1"/>
                </a:solidFill>
                <a:highlight>
                  <a:srgbClr val="FFFFFF"/>
                </a:highlight>
                <a:latin typeface="Georgia"/>
                <a:ea typeface="Georgia"/>
                <a:cs typeface="Georgia"/>
                <a:sym typeface="Georgia"/>
              </a:rPr>
              <a:t> (a CNN) to extract features for the whole image first.</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We warp the patches to a fixed size using </a:t>
            </a:r>
            <a:r>
              <a:rPr b="1" lang="en" sz="1600">
                <a:solidFill>
                  <a:schemeClr val="dk1"/>
                </a:solidFill>
                <a:highlight>
                  <a:srgbClr val="FFFFFF"/>
                </a:highlight>
                <a:latin typeface="Georgia"/>
                <a:ea typeface="Georgia"/>
                <a:cs typeface="Georgia"/>
                <a:sym typeface="Georgia"/>
              </a:rPr>
              <a:t>ROI pooling</a:t>
            </a:r>
            <a:r>
              <a:rPr lang="en" sz="1600">
                <a:solidFill>
                  <a:schemeClr val="dk1"/>
                </a:solidFill>
                <a:highlight>
                  <a:srgbClr val="FFFFFF"/>
                </a:highlight>
                <a:latin typeface="Georgia"/>
                <a:ea typeface="Georgia"/>
                <a:cs typeface="Georgia"/>
                <a:sym typeface="Georgia"/>
              </a:rPr>
              <a:t> and feed them to fully connected layers for classification and </a:t>
            </a:r>
            <a:r>
              <a:rPr b="1" lang="en" sz="1600">
                <a:solidFill>
                  <a:schemeClr val="dk1"/>
                </a:solidFill>
                <a:highlight>
                  <a:srgbClr val="FFFFFF"/>
                </a:highlight>
                <a:latin typeface="Georgia"/>
                <a:ea typeface="Georgia"/>
                <a:cs typeface="Georgia"/>
                <a:sym typeface="Georgia"/>
              </a:rPr>
              <a:t>localization</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6"/>
          <p:cNvPicPr preferRelativeResize="0"/>
          <p:nvPr/>
        </p:nvPicPr>
        <p:blipFill>
          <a:blip r:embed="rId3">
            <a:alphaModFix/>
          </a:blip>
          <a:stretch>
            <a:fillRect/>
          </a:stretch>
        </p:blipFill>
        <p:spPr>
          <a:xfrm>
            <a:off x="74488" y="1294950"/>
            <a:ext cx="8995023" cy="255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txBox="1"/>
          <p:nvPr>
            <p:ph idx="1" type="body"/>
          </p:nvPr>
        </p:nvSpPr>
        <p:spPr>
          <a:xfrm>
            <a:off x="311700" y="4190000"/>
            <a:ext cx="8520600" cy="75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Fast R-CNN is 10x faster than R-CNN in training and 150x faster in inferencing.</a:t>
            </a:r>
            <a:endParaRPr/>
          </a:p>
        </p:txBody>
      </p:sp>
      <p:pic>
        <p:nvPicPr>
          <p:cNvPr id="151" name="Google Shape;151;p27"/>
          <p:cNvPicPr preferRelativeResize="0"/>
          <p:nvPr/>
        </p:nvPicPr>
        <p:blipFill>
          <a:blip r:embed="rId3">
            <a:alphaModFix/>
          </a:blip>
          <a:stretch>
            <a:fillRect/>
          </a:stretch>
        </p:blipFill>
        <p:spPr>
          <a:xfrm>
            <a:off x="261125" y="1017725"/>
            <a:ext cx="8621749" cy="261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5656650" y="53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RoI pooling</a:t>
            </a:r>
            <a:endParaRPr/>
          </a:p>
        </p:txBody>
      </p:sp>
      <p:sp>
        <p:nvSpPr>
          <p:cNvPr id="157" name="Google Shape;157;p28"/>
          <p:cNvSpPr txBox="1"/>
          <p:nvPr>
            <p:ph idx="1" type="body"/>
          </p:nvPr>
        </p:nvSpPr>
        <p:spPr>
          <a:xfrm>
            <a:off x="5656650" y="702400"/>
            <a:ext cx="332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Georgia"/>
                <a:ea typeface="Georgia"/>
                <a:cs typeface="Georgia"/>
                <a:sym typeface="Georgia"/>
              </a:rPr>
              <a:t>We apply </a:t>
            </a:r>
            <a:r>
              <a:rPr b="1" lang="en" sz="1400">
                <a:solidFill>
                  <a:schemeClr val="dk1"/>
                </a:solidFill>
                <a:highlight>
                  <a:srgbClr val="FFFFFF"/>
                </a:highlight>
                <a:latin typeface="Georgia"/>
                <a:ea typeface="Georgia"/>
                <a:cs typeface="Georgia"/>
                <a:sym typeface="Georgia"/>
              </a:rPr>
              <a:t>ROI pooling</a:t>
            </a:r>
            <a:r>
              <a:rPr lang="en" sz="1400">
                <a:solidFill>
                  <a:schemeClr val="dk1"/>
                </a:solidFill>
                <a:highlight>
                  <a:srgbClr val="FFFFFF"/>
                </a:highlight>
                <a:latin typeface="Georgia"/>
                <a:ea typeface="Georgia"/>
                <a:cs typeface="Georgia"/>
                <a:sym typeface="Georgia"/>
              </a:rPr>
              <a:t> to warp the variable size ROIs into in a predefined size shape. Let’s simplify the discussion by transforming 8 × 8 feature maps into a predefined 2 × 2 shape. </a:t>
            </a:r>
            <a:endParaRPr sz="1400">
              <a:solidFill>
                <a:schemeClr val="dk1"/>
              </a:solidFill>
              <a:highlight>
                <a:srgbClr val="FFFFFF"/>
              </a:highlight>
              <a:latin typeface="Georgia"/>
              <a:ea typeface="Georgia"/>
              <a:cs typeface="Georgia"/>
              <a:sym typeface="Georgia"/>
            </a:endParaRPr>
          </a:p>
          <a:p>
            <a:pPr indent="-317500" lvl="0" marL="457200" rtl="0" algn="l">
              <a:spcBef>
                <a:spcPts val="1600"/>
              </a:spcBef>
              <a:spcAft>
                <a:spcPts val="0"/>
              </a:spcAft>
              <a:buClr>
                <a:schemeClr val="dk1"/>
              </a:buClr>
              <a:buSzPts val="1400"/>
              <a:buFont typeface="Georgia"/>
              <a:buAutoNum type="arabicPeriod"/>
            </a:pPr>
            <a:r>
              <a:rPr lang="en" sz="1400">
                <a:solidFill>
                  <a:schemeClr val="dk1"/>
                </a:solidFill>
                <a:highlight>
                  <a:srgbClr val="FFFFFF"/>
                </a:highlight>
                <a:latin typeface="Georgia"/>
                <a:ea typeface="Georgia"/>
                <a:cs typeface="Georgia"/>
                <a:sym typeface="Georgia"/>
              </a:rPr>
              <a:t>Top left: our feature maps.</a:t>
            </a:r>
            <a:endParaRPr sz="1400">
              <a:solidFill>
                <a:schemeClr val="dk1"/>
              </a:solidFill>
              <a:highlight>
                <a:srgbClr val="FFFFFF"/>
              </a:highlight>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eriod"/>
            </a:pPr>
            <a:r>
              <a:rPr lang="en" sz="1400">
                <a:solidFill>
                  <a:schemeClr val="dk1"/>
                </a:solidFill>
                <a:highlight>
                  <a:srgbClr val="FFFFFF"/>
                </a:highlight>
                <a:latin typeface="Georgia"/>
                <a:ea typeface="Georgia"/>
                <a:cs typeface="Georgia"/>
                <a:sym typeface="Georgia"/>
              </a:rPr>
              <a:t>Top right: we overlap the ROI (blue) with the feature maps.</a:t>
            </a:r>
            <a:endParaRPr sz="1400">
              <a:solidFill>
                <a:schemeClr val="dk1"/>
              </a:solidFill>
              <a:highlight>
                <a:srgbClr val="FFFFFF"/>
              </a:highlight>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eriod"/>
            </a:pPr>
            <a:r>
              <a:rPr lang="en" sz="1400">
                <a:solidFill>
                  <a:schemeClr val="dk1"/>
                </a:solidFill>
                <a:highlight>
                  <a:srgbClr val="FFFFFF"/>
                </a:highlight>
                <a:latin typeface="Georgia"/>
                <a:ea typeface="Georgia"/>
                <a:cs typeface="Georgia"/>
                <a:sym typeface="Georgia"/>
              </a:rPr>
              <a:t>Bottom left: we split ROIs into the target dimension. For example, with our 2×2 target, we split the ROIs into 4 sections with similar or equal sizes.</a:t>
            </a:r>
            <a:endParaRPr sz="1400">
              <a:solidFill>
                <a:schemeClr val="dk1"/>
              </a:solidFill>
              <a:highlight>
                <a:srgbClr val="FFFFFF"/>
              </a:highlight>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eriod"/>
            </a:pPr>
            <a:r>
              <a:rPr lang="en" sz="1400">
                <a:solidFill>
                  <a:schemeClr val="dk1"/>
                </a:solidFill>
                <a:highlight>
                  <a:srgbClr val="FFFFFF"/>
                </a:highlight>
                <a:latin typeface="Georgia"/>
                <a:ea typeface="Georgia"/>
                <a:cs typeface="Georgia"/>
                <a:sym typeface="Georgia"/>
              </a:rPr>
              <a:t>Bottom right: find the maximum for each section and the result is our warped feature maps.</a:t>
            </a:r>
            <a:endParaRPr sz="1400">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t/>
            </a:r>
            <a:endParaRPr sz="1400">
              <a:solidFill>
                <a:schemeClr val="dk1"/>
              </a:solidFill>
              <a:highlight>
                <a:srgbClr val="FFFFFF"/>
              </a:highlight>
              <a:latin typeface="Georgia"/>
              <a:ea typeface="Georgia"/>
              <a:cs typeface="Georgia"/>
              <a:sym typeface="Georgia"/>
            </a:endParaRPr>
          </a:p>
        </p:txBody>
      </p:sp>
      <p:pic>
        <p:nvPicPr>
          <p:cNvPr id="158" name="Google Shape;158;p28"/>
          <p:cNvPicPr preferRelativeResize="0"/>
          <p:nvPr/>
        </p:nvPicPr>
        <p:blipFill>
          <a:blip r:embed="rId3">
            <a:alphaModFix/>
          </a:blip>
          <a:stretch>
            <a:fillRect/>
          </a:stretch>
        </p:blipFill>
        <p:spPr>
          <a:xfrm>
            <a:off x="147725" y="59575"/>
            <a:ext cx="5237500" cy="500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Faster R-CNN</a:t>
            </a:r>
            <a:endParaRPr/>
          </a:p>
        </p:txBody>
      </p:sp>
      <p:sp>
        <p:nvSpPr>
          <p:cNvPr id="164" name="Google Shape;164;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 Paper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Fast R-CNN depends on an external region proposal method like selective search. However, those algorithms run on CPU and they are slow. In testing, Fast R-CNN takes 2.3 seconds to make a prediction in which 2 seconds are for generating 2000 ROIs.</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600">
                <a:solidFill>
                  <a:schemeClr val="dk1"/>
                </a:solidFill>
                <a:highlight>
                  <a:srgbClr val="FFFFFF"/>
                </a:highlight>
                <a:latin typeface="Georgia"/>
                <a:ea typeface="Georgia"/>
                <a:cs typeface="Georgia"/>
                <a:sym typeface="Georgia"/>
              </a:rPr>
              <a:t>Faster R-CNN adopts similar design as the Fast R-CNN except it replaces the region proposal method by an internal deep network and the ROIs are derived from the feature maps instead. The new region proposal network (</a:t>
            </a:r>
            <a:r>
              <a:rPr b="1" lang="en" sz="1600">
                <a:solidFill>
                  <a:schemeClr val="dk1"/>
                </a:solidFill>
                <a:highlight>
                  <a:srgbClr val="FFFFFF"/>
                </a:highlight>
                <a:latin typeface="Georgia"/>
                <a:ea typeface="Georgia"/>
                <a:cs typeface="Georgia"/>
                <a:sym typeface="Georgia"/>
              </a:rPr>
              <a:t>RPN</a:t>
            </a:r>
            <a:r>
              <a:rPr lang="en" sz="1600">
                <a:solidFill>
                  <a:schemeClr val="dk1"/>
                </a:solidFill>
                <a:highlight>
                  <a:srgbClr val="FFFFFF"/>
                </a:highlight>
                <a:latin typeface="Georgia"/>
                <a:ea typeface="Georgia"/>
                <a:cs typeface="Georgia"/>
                <a:sym typeface="Georgia"/>
              </a:rPr>
              <a:t>) is more efficient and run at 10 ms per image in generating ROIs.</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7" name="Google Shape;177;p31"/>
          <p:cNvPicPr preferRelativeResize="0"/>
          <p:nvPr/>
        </p:nvPicPr>
        <p:blipFill>
          <a:blip r:embed="rId3">
            <a:alphaModFix/>
          </a:blip>
          <a:stretch>
            <a:fillRect/>
          </a:stretch>
        </p:blipFill>
        <p:spPr>
          <a:xfrm>
            <a:off x="311700" y="1319200"/>
            <a:ext cx="8606826" cy="26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425662" y="120625"/>
            <a:ext cx="8292674" cy="49022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2"/>
          <p:cNvSpPr txBox="1"/>
          <p:nvPr>
            <p:ph idx="1" type="body"/>
          </p:nvPr>
        </p:nvSpPr>
        <p:spPr>
          <a:xfrm>
            <a:off x="311700" y="3894550"/>
            <a:ext cx="8520600" cy="67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The network flow is similar but the region proposal is now replaced by a convolutional network (RPN).</a:t>
            </a:r>
            <a:endParaRPr/>
          </a:p>
        </p:txBody>
      </p:sp>
      <p:pic>
        <p:nvPicPr>
          <p:cNvPr id="184" name="Google Shape;184;p32"/>
          <p:cNvPicPr preferRelativeResize="0"/>
          <p:nvPr/>
        </p:nvPicPr>
        <p:blipFill>
          <a:blip r:embed="rId3">
            <a:alphaModFix/>
          </a:blip>
          <a:stretch>
            <a:fillRect/>
          </a:stretch>
        </p:blipFill>
        <p:spPr>
          <a:xfrm>
            <a:off x="106675" y="955188"/>
            <a:ext cx="8930625" cy="2534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 Proposal Network</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The region proposal network (</a:t>
            </a:r>
            <a:r>
              <a:rPr b="1" lang="en" sz="1600">
                <a:solidFill>
                  <a:schemeClr val="dk1"/>
                </a:solidFill>
                <a:highlight>
                  <a:srgbClr val="FFFFFF"/>
                </a:highlight>
                <a:latin typeface="Georgia"/>
                <a:ea typeface="Georgia"/>
                <a:cs typeface="Georgia"/>
                <a:sym typeface="Georgia"/>
              </a:rPr>
              <a:t>RPN</a:t>
            </a:r>
            <a:r>
              <a:rPr lang="en" sz="1600">
                <a:solidFill>
                  <a:schemeClr val="dk1"/>
                </a:solidFill>
                <a:highlight>
                  <a:srgbClr val="FFFFFF"/>
                </a:highlight>
                <a:latin typeface="Georgia"/>
                <a:ea typeface="Georgia"/>
                <a:cs typeface="Georgia"/>
                <a:sym typeface="Georgia"/>
              </a:rPr>
              <a:t>) takes the output feature maps from the first convolutional network as input. It slides 3 × 3 filters over the feature maps to make class-agnostic region proposals using a convolutional network like ZF network. Other deep network likes VGG or ResNet can be used for more comprehensive feature extraction at the cost of speed. The ZF network outputs 256 values, which is feed into 2 separate fully connected layers to predict a boundary box and 2 objectness scores. The </a:t>
            </a:r>
            <a:r>
              <a:rPr b="1" lang="en" sz="1600">
                <a:solidFill>
                  <a:schemeClr val="dk1"/>
                </a:solidFill>
                <a:highlight>
                  <a:srgbClr val="FFFFFF"/>
                </a:highlight>
                <a:latin typeface="Georgia"/>
                <a:ea typeface="Georgia"/>
                <a:cs typeface="Georgia"/>
                <a:sym typeface="Georgia"/>
              </a:rPr>
              <a:t>objectness </a:t>
            </a:r>
            <a:r>
              <a:rPr lang="en" sz="1600">
                <a:solidFill>
                  <a:schemeClr val="dk1"/>
                </a:solidFill>
                <a:highlight>
                  <a:srgbClr val="FFFFFF"/>
                </a:highlight>
                <a:latin typeface="Georgia"/>
                <a:ea typeface="Georgia"/>
                <a:cs typeface="Georgia"/>
                <a:sym typeface="Georgia"/>
              </a:rPr>
              <a:t>measures whether the box contains an object. We can use a regressor to compute a single objectness score but for simplicity, Faster R-CNN uses a classifier with 2 possible classes: one for the “have an object” category and one without (i.e. the background class).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7" name="Google Shape;197;p34"/>
          <p:cNvPicPr preferRelativeResize="0"/>
          <p:nvPr/>
        </p:nvPicPr>
        <p:blipFill>
          <a:blip r:embed="rId3">
            <a:alphaModFix/>
          </a:blip>
          <a:stretch>
            <a:fillRect/>
          </a:stretch>
        </p:blipFill>
        <p:spPr>
          <a:xfrm>
            <a:off x="252413" y="1381125"/>
            <a:ext cx="8639175" cy="238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idx="1" type="body"/>
          </p:nvPr>
        </p:nvSpPr>
        <p:spPr>
          <a:xfrm>
            <a:off x="4821175" y="293000"/>
            <a:ext cx="4176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For each location in the feature maps, RPN makes </a:t>
            </a:r>
            <a:r>
              <a:rPr b="1" lang="en" sz="1600">
                <a:solidFill>
                  <a:schemeClr val="dk1"/>
                </a:solidFill>
                <a:highlight>
                  <a:srgbClr val="FFFFFF"/>
                </a:highlight>
                <a:latin typeface="Georgia"/>
                <a:ea typeface="Georgia"/>
                <a:cs typeface="Georgia"/>
                <a:sym typeface="Georgia"/>
              </a:rPr>
              <a:t>k</a:t>
            </a:r>
            <a:r>
              <a:rPr lang="en" sz="1600">
                <a:solidFill>
                  <a:schemeClr val="dk1"/>
                </a:solidFill>
                <a:highlight>
                  <a:srgbClr val="FFFFFF"/>
                </a:highlight>
                <a:latin typeface="Georgia"/>
                <a:ea typeface="Georgia"/>
                <a:cs typeface="Georgia"/>
                <a:sym typeface="Georgia"/>
              </a:rPr>
              <a:t> guesses. Therefore RPN outputs 4×k coordinates and 2×k scores per location. The diagram below shows the 8 × 8 feature maps with a 3× 3 filter, and it outputs a total of 8 × 8 × 3 ROIs (for k = 3). The right side diagram demonstrates the 3 proposals made by a single location.</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600">
                <a:solidFill>
                  <a:schemeClr val="dk1"/>
                </a:solidFill>
                <a:highlight>
                  <a:srgbClr val="FFFFFF"/>
                </a:highlight>
                <a:latin typeface="Georgia"/>
                <a:ea typeface="Georgia"/>
                <a:cs typeface="Georgia"/>
                <a:sym typeface="Georgia"/>
              </a:rPr>
              <a:t>Faster R-CNN does not make random boundary box proposals. Instead, it predicts offsets like 𝛿x, 𝛿y that are relative to the top left corner of some reference boxes called </a:t>
            </a:r>
            <a:r>
              <a:rPr b="1" lang="en" sz="1600">
                <a:solidFill>
                  <a:schemeClr val="dk1"/>
                </a:solidFill>
                <a:highlight>
                  <a:srgbClr val="FFFFFF"/>
                </a:highlight>
                <a:latin typeface="Georgia"/>
                <a:ea typeface="Georgia"/>
                <a:cs typeface="Georgia"/>
                <a:sym typeface="Georgia"/>
              </a:rPr>
              <a:t>anchors</a:t>
            </a:r>
            <a:r>
              <a:rPr lang="en" sz="1600">
                <a:solidFill>
                  <a:schemeClr val="dk1"/>
                </a:solidFill>
                <a:highlight>
                  <a:srgbClr val="FFFFFF"/>
                </a:highlight>
                <a:latin typeface="Georgia"/>
                <a:ea typeface="Georgia"/>
                <a:cs typeface="Georgia"/>
                <a:sym typeface="Georgia"/>
              </a:rPr>
              <a:t>. We constraints the value of those offsets so our guesses still resemble the anchors</a:t>
            </a:r>
            <a:endParaRPr sz="1600">
              <a:solidFill>
                <a:schemeClr val="dk1"/>
              </a:solidFill>
              <a:highlight>
                <a:srgbClr val="FFFFFF"/>
              </a:highlight>
              <a:latin typeface="Georgia"/>
              <a:ea typeface="Georgia"/>
              <a:cs typeface="Georgia"/>
              <a:sym typeface="Georgia"/>
            </a:endParaRPr>
          </a:p>
        </p:txBody>
      </p:sp>
      <p:pic>
        <p:nvPicPr>
          <p:cNvPr id="203" name="Google Shape;203;p35"/>
          <p:cNvPicPr preferRelativeResize="0"/>
          <p:nvPr/>
        </p:nvPicPr>
        <p:blipFill>
          <a:blip r:embed="rId3">
            <a:alphaModFix/>
          </a:blip>
          <a:stretch>
            <a:fillRect/>
          </a:stretch>
        </p:blipFill>
        <p:spPr>
          <a:xfrm>
            <a:off x="311697" y="364448"/>
            <a:ext cx="4337950" cy="2382725"/>
          </a:xfrm>
          <a:prstGeom prst="rect">
            <a:avLst/>
          </a:prstGeom>
          <a:noFill/>
          <a:ln>
            <a:noFill/>
          </a:ln>
        </p:spPr>
      </p:pic>
      <p:pic>
        <p:nvPicPr>
          <p:cNvPr id="204" name="Google Shape;204;p35"/>
          <p:cNvPicPr preferRelativeResize="0"/>
          <p:nvPr/>
        </p:nvPicPr>
        <p:blipFill>
          <a:blip r:embed="rId4">
            <a:alphaModFix/>
          </a:blip>
          <a:stretch>
            <a:fillRect/>
          </a:stretch>
        </p:blipFill>
        <p:spPr>
          <a:xfrm>
            <a:off x="1149900" y="2899573"/>
            <a:ext cx="2661551" cy="2010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of Faster R-CNN</a:t>
            </a:r>
            <a:endParaRPr/>
          </a:p>
        </p:txBody>
      </p:sp>
      <p:sp>
        <p:nvSpPr>
          <p:cNvPr id="210" name="Google Shape;21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36"/>
          <p:cNvPicPr preferRelativeResize="0"/>
          <p:nvPr/>
        </p:nvPicPr>
        <p:blipFill>
          <a:blip r:embed="rId3">
            <a:alphaModFix/>
          </a:blip>
          <a:stretch>
            <a:fillRect/>
          </a:stretch>
        </p:blipFill>
        <p:spPr>
          <a:xfrm>
            <a:off x="311688" y="1171680"/>
            <a:ext cx="6085425" cy="3664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Pipeline (Phase - 1)</a:t>
            </a:r>
            <a:endParaRPr/>
          </a:p>
        </p:txBody>
      </p:sp>
      <p:sp>
        <p:nvSpPr>
          <p:cNvPr id="217" name="Google Shape;21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Object detection</a:t>
            </a:r>
            <a:r>
              <a:rPr lang="en"/>
              <a:t> (done)</a:t>
            </a:r>
            <a:endParaRPr/>
          </a:p>
          <a:p>
            <a:pPr indent="-342900" lvl="0" marL="457200" rtl="0" algn="l">
              <a:spcBef>
                <a:spcPts val="0"/>
              </a:spcBef>
              <a:spcAft>
                <a:spcPts val="0"/>
              </a:spcAft>
              <a:buSzPts val="1800"/>
              <a:buChar char="-"/>
            </a:pPr>
            <a:r>
              <a:rPr lang="en"/>
              <a:t>Region Proposals (done)</a:t>
            </a:r>
            <a:endParaRPr/>
          </a:p>
          <a:p>
            <a:pPr indent="-342900" lvl="0" marL="457200" rtl="0" algn="l">
              <a:spcBef>
                <a:spcPts val="0"/>
              </a:spcBef>
              <a:spcAft>
                <a:spcPts val="0"/>
              </a:spcAft>
              <a:buSzPts val="1800"/>
              <a:buChar char="-"/>
            </a:pPr>
            <a:r>
              <a:rPr lang="en"/>
              <a:t>R-CNN, Fast R-CNN (done)</a:t>
            </a:r>
            <a:endParaRPr/>
          </a:p>
          <a:p>
            <a:pPr indent="-342900" lvl="0" marL="457200" rtl="0" algn="l">
              <a:spcBef>
                <a:spcPts val="0"/>
              </a:spcBef>
              <a:spcAft>
                <a:spcPts val="0"/>
              </a:spcAft>
              <a:buSzPts val="1800"/>
              <a:buChar char="-"/>
            </a:pPr>
            <a:r>
              <a:rPr lang="en"/>
              <a:t>Faster R-CNN (Read Base Paper) (done)</a:t>
            </a:r>
            <a:endParaRPr/>
          </a:p>
          <a:p>
            <a:pPr indent="-342900" lvl="0" marL="457200" rtl="0" algn="l">
              <a:spcBef>
                <a:spcPts val="0"/>
              </a:spcBef>
              <a:spcAft>
                <a:spcPts val="0"/>
              </a:spcAft>
              <a:buSzPts val="1800"/>
              <a:buChar char="-"/>
            </a:pPr>
            <a:r>
              <a:rPr b="1" lang="en"/>
              <a:t>Get Familiar with PASCAL VOC </a:t>
            </a:r>
            <a:endParaRPr b="1"/>
          </a:p>
          <a:p>
            <a:pPr indent="-342900" lvl="0" marL="457200" rtl="0" algn="l">
              <a:spcBef>
                <a:spcPts val="0"/>
              </a:spcBef>
              <a:spcAft>
                <a:spcPts val="0"/>
              </a:spcAft>
              <a:buSzPts val="1800"/>
              <a:buChar char="-"/>
            </a:pPr>
            <a:r>
              <a:rPr lang="en"/>
              <a:t>Read about VGG network (done)</a:t>
            </a:r>
            <a:endParaRPr/>
          </a:p>
          <a:p>
            <a:pPr indent="-342900" lvl="0" marL="457200" rtl="0" algn="l">
              <a:spcBef>
                <a:spcPts val="0"/>
              </a:spcBef>
              <a:spcAft>
                <a:spcPts val="0"/>
              </a:spcAft>
              <a:buSzPts val="1800"/>
              <a:buChar char="-"/>
            </a:pPr>
            <a:r>
              <a:rPr b="1" lang="en"/>
              <a:t>Implement Paper</a:t>
            </a:r>
            <a:endParaRPr b="1"/>
          </a:p>
          <a:p>
            <a:pPr indent="-342900" lvl="0" marL="457200" rtl="0" algn="l">
              <a:spcBef>
                <a:spcPts val="0"/>
              </a:spcBef>
              <a:spcAft>
                <a:spcPts val="0"/>
              </a:spcAft>
              <a:buSzPts val="1800"/>
              <a:buChar char="-"/>
            </a:pPr>
            <a:r>
              <a:rPr b="1" lang="en"/>
              <a:t>Documentation of  code</a:t>
            </a:r>
            <a:endParaRPr b="1"/>
          </a:p>
          <a:p>
            <a:pPr indent="-342900" lvl="0" marL="457200" rtl="0" algn="l">
              <a:spcBef>
                <a:spcPts val="0"/>
              </a:spcBef>
              <a:spcAft>
                <a:spcPts val="0"/>
              </a:spcAft>
              <a:buSzPts val="1800"/>
              <a:buChar char="-"/>
            </a:pPr>
            <a:r>
              <a:rPr b="1" lang="en"/>
              <a:t>Github </a:t>
            </a:r>
            <a:endParaRPr b="1"/>
          </a:p>
          <a:p>
            <a:pPr indent="0" lvl="0" marL="0" rtl="0" algn="l">
              <a:spcBef>
                <a:spcPts val="1600"/>
              </a:spcBef>
              <a:spcAft>
                <a:spcPts val="1600"/>
              </a:spcAft>
              <a:buNone/>
            </a:pPr>
            <a:r>
              <a:rPr b="1" lang="en"/>
              <a:t>Plan to complete by 28 Jan 2020</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3773700"/>
            <a:ext cx="8520600" cy="101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The major reason why you cannot proceed with this problem by building a standard convolutional network followed by a fully connected layer is that, the length of the output layer is variable</a:t>
            </a:r>
            <a:endParaRPr/>
          </a:p>
        </p:txBody>
      </p:sp>
      <p:pic>
        <p:nvPicPr>
          <p:cNvPr id="69" name="Google Shape;69;p15"/>
          <p:cNvPicPr preferRelativeResize="0"/>
          <p:nvPr/>
        </p:nvPicPr>
        <p:blipFill>
          <a:blip r:embed="rId3">
            <a:alphaModFix/>
          </a:blip>
          <a:stretch>
            <a:fillRect/>
          </a:stretch>
        </p:blipFill>
        <p:spPr>
          <a:xfrm>
            <a:off x="559025" y="2185796"/>
            <a:ext cx="8025950" cy="1280878"/>
          </a:xfrm>
          <a:prstGeom prst="rect">
            <a:avLst/>
          </a:prstGeom>
          <a:noFill/>
          <a:ln>
            <a:noFill/>
          </a:ln>
        </p:spPr>
      </p:pic>
      <p:pic>
        <p:nvPicPr>
          <p:cNvPr id="70" name="Google Shape;70;p15"/>
          <p:cNvPicPr preferRelativeResize="0"/>
          <p:nvPr/>
        </p:nvPicPr>
        <p:blipFill>
          <a:blip r:embed="rId4">
            <a:alphaModFix/>
          </a:blip>
          <a:stretch>
            <a:fillRect/>
          </a:stretch>
        </p:blipFill>
        <p:spPr>
          <a:xfrm>
            <a:off x="311700" y="358674"/>
            <a:ext cx="8025949" cy="15521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 Detection Techniques</a:t>
            </a:r>
            <a:endParaRPr/>
          </a:p>
        </p:txBody>
      </p:sp>
      <p:sp>
        <p:nvSpPr>
          <p:cNvPr id="76" name="Google Shape;7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Study Oriented Project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Sliding Window Detectors</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One brute force approach for object detection is to slide windows from left and right, and from up to down to identify objects using classification.</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we use windows of varied sizes and aspect ratios</a:t>
            </a:r>
            <a:endParaRPr sz="1600">
              <a:solidFill>
                <a:schemeClr val="dk1"/>
              </a:solidFill>
              <a:highlight>
                <a:srgbClr val="FFFFFF"/>
              </a:highlight>
              <a:latin typeface="Georgia"/>
              <a:ea typeface="Georgia"/>
              <a:cs typeface="Georgia"/>
              <a:sym typeface="Georgia"/>
            </a:endParaRPr>
          </a:p>
        </p:txBody>
      </p:sp>
      <p:pic>
        <p:nvPicPr>
          <p:cNvPr id="83" name="Google Shape;83;p17"/>
          <p:cNvPicPr preferRelativeResize="0"/>
          <p:nvPr/>
        </p:nvPicPr>
        <p:blipFill>
          <a:blip r:embed="rId3">
            <a:alphaModFix/>
          </a:blip>
          <a:stretch>
            <a:fillRect/>
          </a:stretch>
        </p:blipFill>
        <p:spPr>
          <a:xfrm>
            <a:off x="549358" y="2479350"/>
            <a:ext cx="8282942" cy="240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305322" y="0"/>
            <a:ext cx="853335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Selective Search Algorithm</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To improve performance, one obvious solution is to reduce the number of </a:t>
            </a:r>
            <a:r>
              <a:rPr i="1" lang="en" sz="1600">
                <a:solidFill>
                  <a:schemeClr val="dk1"/>
                </a:solidFill>
                <a:highlight>
                  <a:srgbClr val="FFFFFF"/>
                </a:highlight>
                <a:latin typeface="Georgia"/>
                <a:ea typeface="Georgia"/>
                <a:cs typeface="Georgia"/>
                <a:sym typeface="Georgia"/>
              </a:rPr>
              <a:t>windows</a:t>
            </a:r>
            <a:r>
              <a:rPr lang="en" sz="1600">
                <a:solidFill>
                  <a:schemeClr val="dk1"/>
                </a:solidFill>
                <a:highlight>
                  <a:srgbClr val="FFFFFF"/>
                </a:highlight>
                <a:latin typeface="Georgia"/>
                <a:ea typeface="Georgia"/>
                <a:cs typeface="Georgia"/>
                <a:sym typeface="Georgia"/>
              </a:rPr>
              <a:t>. Thus, instead of a brute force approach, we use a region proposal method to create </a:t>
            </a:r>
            <a:r>
              <a:rPr b="1" lang="en" sz="1600">
                <a:solidFill>
                  <a:schemeClr val="dk1"/>
                </a:solidFill>
                <a:highlight>
                  <a:srgbClr val="FFFFFF"/>
                </a:highlight>
                <a:latin typeface="Georgia"/>
                <a:ea typeface="Georgia"/>
                <a:cs typeface="Georgia"/>
                <a:sym typeface="Georgia"/>
              </a:rPr>
              <a:t>regions of interest (ROIs) </a:t>
            </a:r>
            <a:r>
              <a:rPr lang="en" sz="1600">
                <a:solidFill>
                  <a:schemeClr val="dk1"/>
                </a:solidFill>
                <a:highlight>
                  <a:srgbClr val="FFFFFF"/>
                </a:highlight>
                <a:latin typeface="Georgia"/>
                <a:ea typeface="Georgia"/>
                <a:cs typeface="Georgia"/>
                <a:sym typeface="Georgia"/>
              </a:rPr>
              <a:t>for object detection.</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0"/>
              </a:spcAft>
              <a:buNone/>
            </a:pPr>
            <a:r>
              <a:rPr b="1" lang="en" sz="1600">
                <a:solidFill>
                  <a:schemeClr val="dk1"/>
                </a:solidFill>
                <a:highlight>
                  <a:srgbClr val="FFFFFF"/>
                </a:highlight>
                <a:latin typeface="Georgia"/>
                <a:ea typeface="Georgia"/>
                <a:cs typeface="Georgia"/>
                <a:sym typeface="Georgia"/>
              </a:rPr>
              <a:t>Algorithm</a:t>
            </a:r>
            <a:endParaRPr b="1" sz="1600">
              <a:solidFill>
                <a:schemeClr val="dk1"/>
              </a:solidFill>
              <a:highlight>
                <a:srgbClr val="FFFFFF"/>
              </a:highlight>
              <a:latin typeface="Georgia"/>
              <a:ea typeface="Georgia"/>
              <a:cs typeface="Georgia"/>
              <a:sym typeface="Georgia"/>
            </a:endParaRPr>
          </a:p>
          <a:p>
            <a:pPr indent="-330200" lvl="0" marL="457200" rtl="0" algn="l">
              <a:spcBef>
                <a:spcPts val="160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start with each individual pixel as its own group</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calculate the texture for each group and combine two that are the closest. Prefer grouping smaller group first.</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continue merging regions until everything is combined together.</a:t>
            </a:r>
            <a:endParaRPr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3" name="Google Shape;103;p20"/>
          <p:cNvPicPr preferRelativeResize="0"/>
          <p:nvPr/>
        </p:nvPicPr>
        <p:blipFill>
          <a:blip r:embed="rId3">
            <a:alphaModFix/>
          </a:blip>
          <a:stretch>
            <a:fillRect/>
          </a:stretch>
        </p:blipFill>
        <p:spPr>
          <a:xfrm>
            <a:off x="1075900" y="287300"/>
            <a:ext cx="6992195" cy="456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R-CNN</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R-CNN makes use of a region proposal method to create about 2000 </a:t>
            </a:r>
            <a:r>
              <a:rPr b="1" lang="en" sz="1600">
                <a:solidFill>
                  <a:schemeClr val="dk1"/>
                </a:solidFill>
                <a:highlight>
                  <a:srgbClr val="FFFFFF"/>
                </a:highlight>
                <a:latin typeface="Georgia"/>
                <a:ea typeface="Georgia"/>
                <a:cs typeface="Georgia"/>
                <a:sym typeface="Georgia"/>
              </a:rPr>
              <a:t>ROI</a:t>
            </a:r>
            <a:r>
              <a:rPr lang="en" sz="1600">
                <a:solidFill>
                  <a:schemeClr val="dk1"/>
                </a:solidFill>
                <a:highlight>
                  <a:srgbClr val="FFFFFF"/>
                </a:highlight>
                <a:latin typeface="Georgia"/>
                <a:ea typeface="Georgia"/>
                <a:cs typeface="Georgia"/>
                <a:sym typeface="Georgia"/>
              </a:rPr>
              <a:t>s</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The regions are warped into fixed size images and feed into a CNN network individually. </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It is then followed by fully connected layers to classify the object and to refine the boundary box.</a:t>
            </a:r>
            <a:endParaRPr sz="1600">
              <a:solidFill>
                <a:schemeClr val="dk1"/>
              </a:solidFill>
              <a:highlight>
                <a:srgbClr val="FFFFFF"/>
              </a:highlight>
              <a:latin typeface="Georgia"/>
              <a:ea typeface="Georgia"/>
              <a:cs typeface="Georgia"/>
              <a:sym typeface="Georgia"/>
            </a:endParaRPr>
          </a:p>
        </p:txBody>
      </p:sp>
      <p:pic>
        <p:nvPicPr>
          <p:cNvPr id="110" name="Google Shape;110;p21"/>
          <p:cNvPicPr preferRelativeResize="0"/>
          <p:nvPr/>
        </p:nvPicPr>
        <p:blipFill>
          <a:blip r:embed="rId3">
            <a:alphaModFix/>
          </a:blip>
          <a:stretch>
            <a:fillRect/>
          </a:stretch>
        </p:blipFill>
        <p:spPr>
          <a:xfrm>
            <a:off x="800058" y="2673998"/>
            <a:ext cx="7543892" cy="237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